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93" d="100"/>
          <a:sy n="93" d="100"/>
        </p:scale>
        <p:origin x="1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23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hyperlink" Target="http://couchsurfing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uchsurfing.com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://craigslist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7728"/>
            <a:ext cx="3108960" cy="12344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442805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220" y="3981480"/>
            <a:ext cx="5212080" cy="1182291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3108960" y="4187220"/>
            <a:ext cx="4800600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FF5A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Pitch Deck</a:t>
            </a:r>
            <a:endParaRPr lang="en-US" dirty="0"/>
          </a:p>
        </p:txBody>
      </p:sp>
      <p:sp>
        <p:nvSpPr>
          <p:cNvPr id="7" name="Object 6"/>
          <p:cNvSpPr txBox="1"/>
          <p:nvPr/>
        </p:nvSpPr>
        <p:spPr>
          <a:xfrm>
            <a:off x="3108960" y="4704963"/>
            <a:ext cx="4800600" cy="5829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900" dirty="0">
                <a:solidFill>
                  <a:srgbClr val="FF5A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Book rooms with locals rather than hotels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571500"/>
            <a:ext cx="3749040" cy="80581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2286000"/>
            <a:ext cx="2571750" cy="2286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50" y="2286000"/>
            <a:ext cx="2857500" cy="22860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2286000"/>
            <a:ext cx="2571750" cy="2286000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314450" y="777240"/>
            <a:ext cx="2514600" cy="788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Business Model</a:t>
            </a:r>
            <a:endParaRPr lang="en-US" dirty="0"/>
          </a:p>
        </p:txBody>
      </p:sp>
      <p:sp>
        <p:nvSpPr>
          <p:cNvPr id="8" name="Object 7"/>
          <p:cNvSpPr txBox="1"/>
          <p:nvPr/>
        </p:nvSpPr>
        <p:spPr>
          <a:xfrm>
            <a:off x="491490" y="2491740"/>
            <a:ext cx="2160270" cy="4914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We take a 10% commission on each transaction</a:t>
            </a:r>
            <a:endParaRPr lang="en-US" dirty="0"/>
          </a:p>
        </p:txBody>
      </p:sp>
      <p:sp>
        <p:nvSpPr>
          <p:cNvPr id="9" name="Object 8"/>
          <p:cNvSpPr txBox="1"/>
          <p:nvPr/>
        </p:nvSpPr>
        <p:spPr>
          <a:xfrm>
            <a:off x="3348990" y="2491740"/>
            <a:ext cx="244602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b="1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$84 Million Dollars.</a:t>
            </a:r>
            <a:endParaRPr lang="en-US" dirty="0"/>
          </a:p>
        </p:txBody>
      </p:sp>
      <p:sp>
        <p:nvSpPr>
          <p:cNvPr id="10" name="Object 9"/>
          <p:cNvSpPr txBox="1"/>
          <p:nvPr/>
        </p:nvSpPr>
        <p:spPr>
          <a:xfrm>
            <a:off x="3348990" y="2891790"/>
            <a:ext cx="244602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Trips with AirBnB</a:t>
            </a:r>
            <a:endParaRPr lang="en-US" dirty="0"/>
          </a:p>
        </p:txBody>
      </p:sp>
      <p:sp>
        <p:nvSpPr>
          <p:cNvPr id="11" name="Object 10"/>
          <p:cNvSpPr txBox="1"/>
          <p:nvPr/>
        </p:nvSpPr>
        <p:spPr>
          <a:xfrm>
            <a:off x="3348990" y="3291840"/>
            <a:ext cx="244602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15% of Available Market</a:t>
            </a:r>
            <a:endParaRPr lang="en-US" dirty="0"/>
          </a:p>
        </p:txBody>
      </p:sp>
      <p:sp>
        <p:nvSpPr>
          <p:cNvPr id="12" name="Object 11"/>
          <p:cNvSpPr txBox="1"/>
          <p:nvPr/>
        </p:nvSpPr>
        <p:spPr>
          <a:xfrm>
            <a:off x="6492240" y="2491740"/>
            <a:ext cx="216027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b="1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$25 Dollars.</a:t>
            </a:r>
            <a:endParaRPr lang="en-US" dirty="0"/>
          </a:p>
        </p:txBody>
      </p:sp>
      <p:sp>
        <p:nvSpPr>
          <p:cNvPr id="13" name="Object 12"/>
          <p:cNvSpPr txBox="1"/>
          <p:nvPr/>
        </p:nvSpPr>
        <p:spPr>
          <a:xfrm>
            <a:off x="6492240" y="2891790"/>
            <a:ext cx="216027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Average Fee</a:t>
            </a:r>
            <a:endParaRPr 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6492240" y="3291840"/>
            <a:ext cx="216027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$80/night for 3 nights</a:t>
            </a:r>
            <a:endParaRPr lang="en-US" dirty="0"/>
          </a:p>
        </p:txBody>
      </p:sp>
      <p:sp>
        <p:nvSpPr>
          <p:cNvPr id="15" name="Object 14"/>
          <p:cNvSpPr txBox="1"/>
          <p:nvPr/>
        </p:nvSpPr>
        <p:spPr>
          <a:xfrm>
            <a:off x="6492240" y="3691890"/>
            <a:ext cx="216027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
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485775"/>
            <a:ext cx="5210919" cy="710803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1714500"/>
            <a:ext cx="2857500" cy="31432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50" y="1714500"/>
            <a:ext cx="2857500" cy="31432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50" y="1714500"/>
            <a:ext cx="2857411" cy="2592378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143000" y="691515"/>
            <a:ext cx="3976479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4F4F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Market Adoption</a:t>
            </a:r>
            <a:endParaRPr lang="en-US" dirty="0"/>
          </a:p>
        </p:txBody>
      </p:sp>
      <p:sp>
        <p:nvSpPr>
          <p:cNvPr id="8" name="Object 7"/>
          <p:cNvSpPr txBox="1"/>
          <p:nvPr/>
        </p:nvSpPr>
        <p:spPr>
          <a:xfrm>
            <a:off x="491490" y="3573304"/>
            <a:ext cx="24460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EVENTS</a:t>
            </a:r>
            <a:endParaRPr lang="en-US" dirty="0"/>
          </a:p>
        </p:txBody>
      </p:sp>
      <p:sp>
        <p:nvSpPr>
          <p:cNvPr id="9" name="Object 8"/>
          <p:cNvSpPr txBox="1"/>
          <p:nvPr/>
        </p:nvSpPr>
        <p:spPr>
          <a:xfrm>
            <a:off x="491490" y="3871913"/>
            <a:ext cx="24460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Target events monthly</a:t>
            </a:r>
            <a:endParaRPr lang="en-US" dirty="0"/>
          </a:p>
        </p:txBody>
      </p:sp>
      <p:sp>
        <p:nvSpPr>
          <p:cNvPr id="10" name="Object 9"/>
          <p:cNvSpPr txBox="1"/>
          <p:nvPr/>
        </p:nvSpPr>
        <p:spPr>
          <a:xfrm>
            <a:off x="491490" y="4170521"/>
            <a:ext cx="24460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Octoberfest (6M)</a:t>
            </a:r>
            <a:endParaRPr lang="en-US" dirty="0"/>
          </a:p>
        </p:txBody>
      </p:sp>
      <p:sp>
        <p:nvSpPr>
          <p:cNvPr id="11" name="Object 10"/>
          <p:cNvSpPr txBox="1"/>
          <p:nvPr/>
        </p:nvSpPr>
        <p:spPr>
          <a:xfrm>
            <a:off x="491490" y="4469130"/>
            <a:ext cx="24460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Eurocup (3M)</a:t>
            </a:r>
            <a:endParaRPr lang="en-US" dirty="0"/>
          </a:p>
        </p:txBody>
      </p:sp>
      <p:sp>
        <p:nvSpPr>
          <p:cNvPr id="12" name="Object 11"/>
          <p:cNvSpPr txBox="1"/>
          <p:nvPr/>
        </p:nvSpPr>
        <p:spPr>
          <a:xfrm>
            <a:off x="3348990" y="3573304"/>
            <a:ext cx="24460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PARTNERSHIPS</a:t>
            </a:r>
            <a:endParaRPr lang="en-US" dirty="0"/>
          </a:p>
        </p:txBody>
      </p:sp>
      <p:sp>
        <p:nvSpPr>
          <p:cNvPr id="13" name="Object 12"/>
          <p:cNvSpPr txBox="1"/>
          <p:nvPr/>
        </p:nvSpPr>
        <p:spPr>
          <a:xfrm>
            <a:off x="3348990" y="3871913"/>
            <a:ext cx="24460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Cheap/alternative travel</a:t>
            </a:r>
            <a:endParaRPr 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3348990" y="4170521"/>
            <a:ext cx="24460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Kayak</a:t>
            </a:r>
            <a:endParaRPr lang="en-US" dirty="0"/>
          </a:p>
        </p:txBody>
      </p:sp>
      <p:sp>
        <p:nvSpPr>
          <p:cNvPr id="15" name="Object 14"/>
          <p:cNvSpPr txBox="1"/>
          <p:nvPr/>
        </p:nvSpPr>
        <p:spPr>
          <a:xfrm>
            <a:off x="3348990" y="4469130"/>
            <a:ext cx="24460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Goloco</a:t>
            </a:r>
            <a:endParaRPr lang="en-US" dirty="0"/>
          </a:p>
        </p:txBody>
      </p:sp>
      <p:sp>
        <p:nvSpPr>
          <p:cNvPr id="16" name="Object 15"/>
          <p:cNvSpPr txBox="1"/>
          <p:nvPr/>
        </p:nvSpPr>
        <p:spPr>
          <a:xfrm>
            <a:off x="6206490" y="3619649"/>
            <a:ext cx="2445931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CRAIGSLIST</a:t>
            </a:r>
            <a:endParaRPr lang="en-US" dirty="0"/>
          </a:p>
        </p:txBody>
      </p:sp>
      <p:sp>
        <p:nvSpPr>
          <p:cNvPr id="17" name="Object 16"/>
          <p:cNvSpPr txBox="1"/>
          <p:nvPr/>
        </p:nvSpPr>
        <p:spPr>
          <a:xfrm>
            <a:off x="6206490" y="3918258"/>
            <a:ext cx="2445931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Dual posting feature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34" y="2337435"/>
            <a:ext cx="2926080" cy="710803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1442234" y="2543175"/>
            <a:ext cx="3434566" cy="6286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4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Competition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285750"/>
            <a:ext cx="1714500" cy="8572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5" y="4857750"/>
            <a:ext cx="1428750" cy="8572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4336" y="2428875"/>
            <a:ext cx="1714500" cy="8572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" y="2428875"/>
            <a:ext cx="1714500" cy="8572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0" y="857250"/>
            <a:ext cx="1714500" cy="14287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500" y="3429000"/>
            <a:ext cx="1714500" cy="14287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857250"/>
            <a:ext cx="1714500" cy="142875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3429000"/>
            <a:ext cx="1714500" cy="1428750"/>
          </a:xfrm>
          <a:prstGeom prst="rect">
            <a:avLst/>
          </a:prstGeom>
        </p:spPr>
      </p:pic>
      <p:sp>
        <p:nvSpPr>
          <p:cNvPr id="11" name="Object 10"/>
          <p:cNvSpPr txBox="1"/>
          <p:nvPr/>
        </p:nvSpPr>
        <p:spPr>
          <a:xfrm>
            <a:off x="3920490" y="491490"/>
            <a:ext cx="130302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AFFORDABLE</a:t>
            </a:r>
            <a:endParaRPr lang="en-US" dirty="0"/>
          </a:p>
        </p:txBody>
      </p:sp>
      <p:sp>
        <p:nvSpPr>
          <p:cNvPr id="12" name="Object 11"/>
          <p:cNvSpPr txBox="1"/>
          <p:nvPr/>
        </p:nvSpPr>
        <p:spPr>
          <a:xfrm>
            <a:off x="4063365" y="5063490"/>
            <a:ext cx="101727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EXPENSIVE</a:t>
            </a:r>
            <a:endParaRPr lang="en-US" dirty="0"/>
          </a:p>
        </p:txBody>
      </p:sp>
      <p:sp>
        <p:nvSpPr>
          <p:cNvPr id="13" name="Object 12"/>
          <p:cNvSpPr txBox="1"/>
          <p:nvPr/>
        </p:nvSpPr>
        <p:spPr>
          <a:xfrm>
            <a:off x="7040076" y="2634615"/>
            <a:ext cx="1303020" cy="4914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ONLINE TRANSACTION</a:t>
            </a:r>
            <a:endParaRPr 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754380" y="2634615"/>
            <a:ext cx="1303020" cy="4914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OFFLINE TRANSACTION
</a:t>
            </a:r>
            <a:endParaRPr lang="en-US" dirty="0"/>
          </a:p>
        </p:txBody>
      </p:sp>
      <p:sp>
        <p:nvSpPr>
          <p:cNvPr id="15" name="Object 14"/>
          <p:cNvSpPr txBox="1"/>
          <p:nvPr/>
        </p:nvSpPr>
        <p:spPr>
          <a:xfrm>
            <a:off x="5349240" y="1897380"/>
            <a:ext cx="13030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You</a:t>
            </a:r>
            <a:endParaRPr lang="en-US" dirty="0"/>
          </a:p>
        </p:txBody>
      </p:sp>
      <p:sp>
        <p:nvSpPr>
          <p:cNvPr id="16" name="Object 15"/>
          <p:cNvSpPr txBox="1"/>
          <p:nvPr/>
        </p:nvSpPr>
        <p:spPr>
          <a:xfrm>
            <a:off x="5349240" y="4469130"/>
            <a:ext cx="13030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Competitor</a:t>
            </a:r>
            <a:endParaRPr lang="en-US" dirty="0"/>
          </a:p>
        </p:txBody>
      </p:sp>
      <p:sp>
        <p:nvSpPr>
          <p:cNvPr id="17" name="Object 16"/>
          <p:cNvSpPr txBox="1"/>
          <p:nvPr/>
        </p:nvSpPr>
        <p:spPr>
          <a:xfrm>
            <a:off x="2491740" y="1897380"/>
            <a:ext cx="13030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Competitor</a:t>
            </a:r>
            <a:endParaRPr lang="en-US" dirty="0"/>
          </a:p>
        </p:txBody>
      </p:sp>
      <p:sp>
        <p:nvSpPr>
          <p:cNvPr id="18" name="Object 17"/>
          <p:cNvSpPr txBox="1"/>
          <p:nvPr/>
        </p:nvSpPr>
        <p:spPr>
          <a:xfrm>
            <a:off x="2491740" y="4469130"/>
            <a:ext cx="13030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Competitor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571500"/>
            <a:ext cx="4663440" cy="80581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922115"/>
            <a:ext cx="1828800" cy="24574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1922115"/>
            <a:ext cx="1828800" cy="24574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1922115"/>
            <a:ext cx="1828800" cy="282321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1922115"/>
            <a:ext cx="1828800" cy="2686050"/>
          </a:xfrm>
          <a:prstGeom prst="rect">
            <a:avLst/>
          </a:prstGeom>
        </p:spPr>
      </p:pic>
      <p:sp>
        <p:nvSpPr>
          <p:cNvPr id="8" name="Object 7"/>
          <p:cNvSpPr txBox="1"/>
          <p:nvPr/>
        </p:nvSpPr>
        <p:spPr>
          <a:xfrm>
            <a:off x="1314450" y="777240"/>
            <a:ext cx="3429000" cy="788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4F4F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Competitive Advantage</a:t>
            </a:r>
            <a:endParaRPr lang="en-US" dirty="0"/>
          </a:p>
        </p:txBody>
      </p:sp>
      <p:sp>
        <p:nvSpPr>
          <p:cNvPr id="9" name="Object 8"/>
          <p:cNvSpPr txBox="1"/>
          <p:nvPr/>
        </p:nvSpPr>
        <p:spPr>
          <a:xfrm>
            <a:off x="434340" y="3622328"/>
            <a:ext cx="1417320" cy="5514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First to Market</a:t>
            </a:r>
            <a:endParaRPr lang="en-US" dirty="0"/>
          </a:p>
        </p:txBody>
      </p:sp>
      <p:sp>
        <p:nvSpPr>
          <p:cNvPr id="10" name="Object 9"/>
          <p:cNvSpPr txBox="1"/>
          <p:nvPr/>
        </p:nvSpPr>
        <p:spPr>
          <a:xfrm>
            <a:off x="434340" y="3808065"/>
            <a:ext cx="1417320" cy="3657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for transaction-based temporary housing site 
</a:t>
            </a:r>
            <a:endParaRPr lang="en-US" dirty="0"/>
          </a:p>
        </p:txBody>
      </p:sp>
      <p:sp>
        <p:nvSpPr>
          <p:cNvPr id="11" name="Object 10"/>
          <p:cNvSpPr txBox="1"/>
          <p:nvPr/>
        </p:nvSpPr>
        <p:spPr>
          <a:xfrm>
            <a:off x="2720340" y="3622328"/>
            <a:ext cx="1417320" cy="5514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Host Incentive</a:t>
            </a:r>
            <a:endParaRPr lang="en-US" dirty="0"/>
          </a:p>
        </p:txBody>
      </p:sp>
      <p:sp>
        <p:nvSpPr>
          <p:cNvPr id="12" name="Object 11"/>
          <p:cNvSpPr txBox="1"/>
          <p:nvPr/>
        </p:nvSpPr>
        <p:spPr>
          <a:xfrm>
            <a:off x="2720340" y="3808065"/>
            <a:ext cx="1417320" cy="3657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they can make money over </a:t>
            </a:r>
            <a:r>
              <a:rPr lang="en-US" sz="1200" u="sng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  <a:hlinkClick r:id="rId9"/>
              </a:rPr>
              <a:t>couchsurfing.com</a:t>
            </a:r>
            <a:endParaRPr lang="en-US" dirty="0"/>
          </a:p>
        </p:txBody>
      </p:sp>
      <p:sp>
        <p:nvSpPr>
          <p:cNvPr id="13" name="Object 12"/>
          <p:cNvSpPr txBox="1"/>
          <p:nvPr/>
        </p:nvSpPr>
        <p:spPr>
          <a:xfrm>
            <a:off x="5006340" y="3622328"/>
            <a:ext cx="1417320" cy="9172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Ease of Use</a:t>
            </a:r>
            <a:endParaRPr 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5006340" y="3808065"/>
            <a:ext cx="1417320" cy="7315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search by price, location &amp;
check-in/check-out dates</a:t>
            </a:r>
            <a:endParaRPr lang="en-US" dirty="0"/>
          </a:p>
        </p:txBody>
      </p:sp>
      <p:sp>
        <p:nvSpPr>
          <p:cNvPr id="15" name="Object 14"/>
          <p:cNvSpPr txBox="1"/>
          <p:nvPr/>
        </p:nvSpPr>
        <p:spPr>
          <a:xfrm>
            <a:off x="7292340" y="3622328"/>
            <a:ext cx="14173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Profiles</a:t>
            </a:r>
            <a:endParaRPr lang="en-US" dirty="0"/>
          </a:p>
        </p:txBody>
      </p:sp>
      <p:sp>
        <p:nvSpPr>
          <p:cNvPr id="16" name="Object 15"/>
          <p:cNvSpPr txBox="1"/>
          <p:nvPr/>
        </p:nvSpPr>
        <p:spPr>
          <a:xfrm>
            <a:off x="7292340" y="3920936"/>
            <a:ext cx="14173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browse host profiles,</a:t>
            </a:r>
            <a:endParaRPr lang="en-US" dirty="0"/>
          </a:p>
        </p:txBody>
      </p:sp>
      <p:sp>
        <p:nvSpPr>
          <p:cNvPr id="17" name="Object 16"/>
          <p:cNvSpPr txBox="1"/>
          <p:nvPr/>
        </p:nvSpPr>
        <p:spPr>
          <a:xfrm>
            <a:off x="7292340" y="4219545"/>
            <a:ext cx="14173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and book in 3 clicks 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571500"/>
            <a:ext cx="2000250" cy="8572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1428750"/>
            <a:ext cx="2286000" cy="3429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1428750"/>
            <a:ext cx="2286000" cy="346329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0" y="1428750"/>
            <a:ext cx="2286000" cy="3640098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314450" y="777240"/>
            <a:ext cx="1257300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4F4F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Team</a:t>
            </a:r>
            <a:endParaRPr lang="en-US" dirty="0"/>
          </a:p>
        </p:txBody>
      </p:sp>
      <p:sp>
        <p:nvSpPr>
          <p:cNvPr id="8" name="Object 7"/>
          <p:cNvSpPr txBox="1"/>
          <p:nvPr/>
        </p:nvSpPr>
        <p:spPr>
          <a:xfrm>
            <a:off x="777240" y="3186112"/>
            <a:ext cx="1874520" cy="14658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Joe Gebbia</a:t>
            </a:r>
            <a:endParaRPr lang="en-US" dirty="0"/>
          </a:p>
        </p:txBody>
      </p:sp>
      <p:sp>
        <p:nvSpPr>
          <p:cNvPr id="9" name="Object 8"/>
          <p:cNvSpPr txBox="1"/>
          <p:nvPr/>
        </p:nvSpPr>
        <p:spPr>
          <a:xfrm>
            <a:off x="777240" y="3371850"/>
            <a:ext cx="18745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User Interface &amp; PR</a:t>
            </a:r>
            <a:endParaRPr lang="en-US" dirty="0"/>
          </a:p>
        </p:txBody>
      </p:sp>
      <p:sp>
        <p:nvSpPr>
          <p:cNvPr id="10" name="Object 9"/>
          <p:cNvSpPr txBox="1"/>
          <p:nvPr/>
        </p:nvSpPr>
        <p:spPr>
          <a:xfrm>
            <a:off x="777240" y="3554730"/>
            <a:ext cx="18745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
</a:t>
            </a:r>
            <a:endParaRPr lang="en-US" dirty="0"/>
          </a:p>
        </p:txBody>
      </p:sp>
      <p:sp>
        <p:nvSpPr>
          <p:cNvPr id="11" name="Object 10"/>
          <p:cNvSpPr txBox="1"/>
          <p:nvPr/>
        </p:nvSpPr>
        <p:spPr>
          <a:xfrm>
            <a:off x="777240" y="3737610"/>
            <a:ext cx="1874520" cy="914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Holds a patent for his product, Critbuns(R). Has dual BFA's in graphic design and industrial design from Rhode Island School of Design (RISD).</a:t>
            </a:r>
            <a:endParaRPr lang="en-US" dirty="0"/>
          </a:p>
        </p:txBody>
      </p:sp>
      <p:sp>
        <p:nvSpPr>
          <p:cNvPr id="12" name="Object 11"/>
          <p:cNvSpPr txBox="1"/>
          <p:nvPr/>
        </p:nvSpPr>
        <p:spPr>
          <a:xfrm>
            <a:off x="3634740" y="3220402"/>
            <a:ext cx="1874520" cy="14658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Brian Chesky</a:t>
            </a:r>
            <a:endParaRPr lang="en-US" dirty="0"/>
          </a:p>
        </p:txBody>
      </p:sp>
      <p:sp>
        <p:nvSpPr>
          <p:cNvPr id="13" name="Object 12"/>
          <p:cNvSpPr txBox="1"/>
          <p:nvPr/>
        </p:nvSpPr>
        <p:spPr>
          <a:xfrm>
            <a:off x="3634740" y="3406140"/>
            <a:ext cx="1874520" cy="3657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Business Development &amp; Brand</a:t>
            </a:r>
            <a:endParaRPr 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3634740" y="3771900"/>
            <a:ext cx="1874520" cy="914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
</a:t>
            </a:r>
            <a:endParaRPr lang="en-US" dirty="0"/>
          </a:p>
        </p:txBody>
      </p:sp>
      <p:sp>
        <p:nvSpPr>
          <p:cNvPr id="15" name="Object 14"/>
          <p:cNvSpPr txBox="1"/>
          <p:nvPr/>
        </p:nvSpPr>
        <p:spPr>
          <a:xfrm>
            <a:off x="3634740" y="3954780"/>
            <a:ext cx="1874520" cy="7315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Founder of Brian Chesky Inc, industrial design consultant. Has a BFA in industrial design from RISD. </a:t>
            </a:r>
            <a:endParaRPr lang="en-US" dirty="0"/>
          </a:p>
        </p:txBody>
      </p:sp>
      <p:sp>
        <p:nvSpPr>
          <p:cNvPr id="16" name="Object 15"/>
          <p:cNvSpPr txBox="1"/>
          <p:nvPr/>
        </p:nvSpPr>
        <p:spPr>
          <a:xfrm>
            <a:off x="6492240" y="3214330"/>
            <a:ext cx="1874520" cy="16487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Created Facebook Apps "Your neighbors" (75,000 users). Computer Science from Harvard Nate. Worked @ Microsoft, OPNET Technologies and Batiq.</a:t>
            </a:r>
            <a:endParaRPr lang="en-US" dirty="0"/>
          </a:p>
        </p:txBody>
      </p:sp>
      <p:sp>
        <p:nvSpPr>
          <p:cNvPr id="17" name="Object 16"/>
          <p:cNvSpPr txBox="1"/>
          <p:nvPr/>
        </p:nvSpPr>
        <p:spPr>
          <a:xfrm>
            <a:off x="6492240" y="3217188"/>
            <a:ext cx="18745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Nathan Blecharcyk</a:t>
            </a:r>
            <a:endParaRPr lang="en-US" dirty="0"/>
          </a:p>
        </p:txBody>
      </p:sp>
      <p:sp>
        <p:nvSpPr>
          <p:cNvPr id="18" name="Object 17"/>
          <p:cNvSpPr txBox="1"/>
          <p:nvPr/>
        </p:nvSpPr>
        <p:spPr>
          <a:xfrm>
            <a:off x="6492240" y="3400068"/>
            <a:ext cx="18745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Developer</a:t>
            </a: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
</a:t>
            </a:r>
            <a:endParaRPr lang="en-US" dirty="0"/>
          </a:p>
        </p:txBody>
      </p:sp>
      <p:sp>
        <p:nvSpPr>
          <p:cNvPr id="19" name="Object 18"/>
          <p:cNvSpPr txBox="1"/>
          <p:nvPr/>
        </p:nvSpPr>
        <p:spPr>
          <a:xfrm>
            <a:off x="6492240" y="3582948"/>
            <a:ext cx="1874520" cy="182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
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2286000"/>
            <a:ext cx="2000250" cy="20002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75" y="2285911"/>
            <a:ext cx="2000250" cy="20002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50" y="2286000"/>
            <a:ext cx="2000250" cy="20002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571500"/>
            <a:ext cx="1714500" cy="857250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6697980" y="2491740"/>
            <a:ext cx="1383030" cy="4914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AirBed &amp; Breakfast</a:t>
            </a:r>
            <a:endParaRPr lang="en-US" dirty="0"/>
          </a:p>
        </p:txBody>
      </p:sp>
      <p:sp>
        <p:nvSpPr>
          <p:cNvPr id="8" name="Object 7"/>
          <p:cNvSpPr txBox="1"/>
          <p:nvPr/>
        </p:nvSpPr>
        <p:spPr>
          <a:xfrm>
            <a:off x="6697980" y="3137535"/>
            <a:ext cx="1383030" cy="7372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 a fun approach to CouchSurfing</a:t>
            </a:r>
            <a:endParaRPr lang="en-US" dirty="0"/>
          </a:p>
        </p:txBody>
      </p:sp>
      <p:sp>
        <p:nvSpPr>
          <p:cNvPr id="9" name="Object 8"/>
          <p:cNvSpPr txBox="1"/>
          <p:nvPr/>
        </p:nvSpPr>
        <p:spPr>
          <a:xfrm>
            <a:off x="1600200" y="777240"/>
            <a:ext cx="1257300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Press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51" y="290572"/>
            <a:ext cx="3922097" cy="845463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665" y="2720429"/>
            <a:ext cx="5161270" cy="110192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1717" y="1404551"/>
            <a:ext cx="5557302" cy="11976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340" y="3983623"/>
            <a:ext cx="7566660" cy="168494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35" y="1137285"/>
            <a:ext cx="1423749" cy="146491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23" y="2537103"/>
            <a:ext cx="1555194" cy="146866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31" y="3898702"/>
            <a:ext cx="1605469" cy="1458664"/>
          </a:xfrm>
          <a:prstGeom prst="rect">
            <a:avLst/>
          </a:prstGeom>
        </p:spPr>
      </p:pic>
      <p:sp>
        <p:nvSpPr>
          <p:cNvPr id="10" name="Object 9"/>
          <p:cNvSpPr txBox="1"/>
          <p:nvPr/>
        </p:nvSpPr>
        <p:spPr>
          <a:xfrm>
            <a:off x="1268551" y="496312"/>
            <a:ext cx="3509395" cy="788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User Testimonials 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571500"/>
            <a:ext cx="2834640" cy="80581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000250"/>
            <a:ext cx="5429250" cy="1143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2000250"/>
            <a:ext cx="2857500" cy="11430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14750"/>
            <a:ext cx="9144000" cy="2000250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314450" y="777240"/>
            <a:ext cx="1600200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4F4F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Financial</a:t>
            </a:r>
            <a:endParaRPr lang="en-US" dirty="0"/>
          </a:p>
        </p:txBody>
      </p:sp>
      <p:sp>
        <p:nvSpPr>
          <p:cNvPr id="8" name="Object 7"/>
          <p:cNvSpPr txBox="1"/>
          <p:nvPr/>
        </p:nvSpPr>
        <p:spPr>
          <a:xfrm>
            <a:off x="3634740" y="2205990"/>
            <a:ext cx="5017770" cy="7372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We are looking for 12 months’ financing to reach 80,000 transactions on AirBed&amp;Breakfast. That translates into $2M Revenue over 12 months</a:t>
            </a:r>
            <a:endParaRPr lang="en-US" dirty="0"/>
          </a:p>
        </p:txBody>
      </p:sp>
      <p:sp>
        <p:nvSpPr>
          <p:cNvPr id="9" name="Object 8"/>
          <p:cNvSpPr txBox="1"/>
          <p:nvPr/>
        </p:nvSpPr>
        <p:spPr>
          <a:xfrm>
            <a:off x="777240" y="2205990"/>
            <a:ext cx="2446020" cy="2914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9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$500K Angel Round</a:t>
            </a:r>
            <a:endParaRPr lang="en-US" dirty="0"/>
          </a:p>
        </p:txBody>
      </p:sp>
      <p:sp>
        <p:nvSpPr>
          <p:cNvPr id="10" name="Object 9"/>
          <p:cNvSpPr txBox="1"/>
          <p:nvPr/>
        </p:nvSpPr>
        <p:spPr>
          <a:xfrm>
            <a:off x="777240" y="2651760"/>
            <a:ext cx="244602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initial investment opportunity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052578"/>
            <a:ext cx="5120640" cy="90297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571500"/>
            <a:ext cx="2834640" cy="805815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005108"/>
            <a:ext cx="5120640" cy="90297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3957637"/>
            <a:ext cx="6035040" cy="657225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805940" y="2258318"/>
            <a:ext cx="4709160" cy="4914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b="1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Price</a:t>
            </a:r>
            <a:r>
              <a:rPr lang="en-US" sz="1600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 is an important concern for customer booking travel online.</a:t>
            </a:r>
            <a:endParaRPr lang="en-US" dirty="0"/>
          </a:p>
        </p:txBody>
      </p:sp>
      <p:sp>
        <p:nvSpPr>
          <p:cNvPr id="8" name="Object 7"/>
          <p:cNvSpPr txBox="1"/>
          <p:nvPr/>
        </p:nvSpPr>
        <p:spPr>
          <a:xfrm>
            <a:off x="1314450" y="777240"/>
            <a:ext cx="1600200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Problem</a:t>
            </a:r>
            <a:endParaRPr lang="en-US" dirty="0"/>
          </a:p>
        </p:txBody>
      </p:sp>
      <p:sp>
        <p:nvSpPr>
          <p:cNvPr id="9" name="Object 8"/>
          <p:cNvSpPr txBox="1"/>
          <p:nvPr/>
        </p:nvSpPr>
        <p:spPr>
          <a:xfrm>
            <a:off x="1805940" y="3210848"/>
            <a:ext cx="4709160" cy="4914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b="1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Hotels</a:t>
            </a:r>
            <a:r>
              <a:rPr lang="en-US" sz="1600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 leave you disconnected from the city and its culture.</a:t>
            </a:r>
            <a:endParaRPr lang="en-US" dirty="0"/>
          </a:p>
        </p:txBody>
      </p:sp>
      <p:sp>
        <p:nvSpPr>
          <p:cNvPr id="10" name="Object 9"/>
          <p:cNvSpPr txBox="1"/>
          <p:nvPr/>
        </p:nvSpPr>
        <p:spPr>
          <a:xfrm>
            <a:off x="1805940" y="4163377"/>
            <a:ext cx="562356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600" b="1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No easy way exists</a:t>
            </a:r>
            <a:r>
              <a:rPr lang="en-US" sz="1600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 to book a room with a local or become a host.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571500"/>
            <a:ext cx="2834640" cy="80581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013555"/>
            <a:ext cx="1828800" cy="264033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013555"/>
            <a:ext cx="1828800" cy="24574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2013555"/>
            <a:ext cx="1828800" cy="2457450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314450" y="777240"/>
            <a:ext cx="1600200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Solution</a:t>
            </a:r>
            <a:endParaRPr lang="en-US" dirty="0"/>
          </a:p>
        </p:txBody>
      </p:sp>
      <p:sp>
        <p:nvSpPr>
          <p:cNvPr id="8" name="Object 7"/>
          <p:cNvSpPr txBox="1"/>
          <p:nvPr/>
        </p:nvSpPr>
        <p:spPr>
          <a:xfrm>
            <a:off x="1577340" y="3716625"/>
            <a:ext cx="1417320" cy="7315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200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A web platform where users can rent out their space to host travelers to.</a:t>
            </a:r>
            <a:endParaRPr lang="en-US" dirty="0"/>
          </a:p>
        </p:txBody>
      </p:sp>
      <p:sp>
        <p:nvSpPr>
          <p:cNvPr id="9" name="Object 8"/>
          <p:cNvSpPr txBox="1"/>
          <p:nvPr/>
        </p:nvSpPr>
        <p:spPr>
          <a:xfrm>
            <a:off x="3863340" y="3716625"/>
            <a:ext cx="1417320" cy="5486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200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Save Money when traveling. Make Money when hosting.</a:t>
            </a:r>
            <a:endParaRPr lang="en-US" dirty="0"/>
          </a:p>
        </p:txBody>
      </p:sp>
      <p:sp>
        <p:nvSpPr>
          <p:cNvPr id="10" name="Object 9"/>
          <p:cNvSpPr txBox="1"/>
          <p:nvPr/>
        </p:nvSpPr>
        <p:spPr>
          <a:xfrm>
            <a:off x="6149340" y="3716625"/>
            <a:ext cx="1417320" cy="5486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200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Share culture by making a local connection to the city.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571500"/>
            <a:ext cx="3657600" cy="80581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1428750"/>
            <a:ext cx="3143250" cy="2286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428750"/>
            <a:ext cx="3143250" cy="22860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00500"/>
            <a:ext cx="9144000" cy="1714500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314450" y="777240"/>
            <a:ext cx="2423160" cy="788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4F4F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Market Validation</a:t>
            </a:r>
            <a:endParaRPr lang="en-US" dirty="0"/>
          </a:p>
        </p:txBody>
      </p:sp>
      <p:sp>
        <p:nvSpPr>
          <p:cNvPr id="8" name="Object 7"/>
          <p:cNvSpPr txBox="1"/>
          <p:nvPr/>
        </p:nvSpPr>
        <p:spPr>
          <a:xfrm>
            <a:off x="777240" y="1634490"/>
            <a:ext cx="273177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u="sng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  <a:hlinkClick r:id="rId8"/>
              </a:rPr>
              <a:t>couchsurfing.com</a:t>
            </a:r>
            <a:endParaRPr lang="en-US" dirty="0"/>
          </a:p>
        </p:txBody>
      </p:sp>
      <p:sp>
        <p:nvSpPr>
          <p:cNvPr id="9" name="Object 8"/>
          <p:cNvSpPr txBox="1"/>
          <p:nvPr/>
        </p:nvSpPr>
        <p:spPr>
          <a:xfrm>
            <a:off x="777240" y="2034540"/>
            <a:ext cx="273177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
</a:t>
            </a:r>
            <a:endParaRPr lang="en-US" dirty="0"/>
          </a:p>
        </p:txBody>
      </p:sp>
      <p:sp>
        <p:nvSpPr>
          <p:cNvPr id="10" name="Object 9"/>
          <p:cNvSpPr txBox="1"/>
          <p:nvPr/>
        </p:nvSpPr>
        <p:spPr>
          <a:xfrm>
            <a:off x="777240" y="2434590"/>
            <a:ext cx="2731770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6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670,000</a:t>
            </a:r>
            <a:endParaRPr lang="en-US" dirty="0"/>
          </a:p>
        </p:txBody>
      </p:sp>
      <p:sp>
        <p:nvSpPr>
          <p:cNvPr id="11" name="Object 10"/>
          <p:cNvSpPr txBox="1"/>
          <p:nvPr/>
        </p:nvSpPr>
        <p:spPr>
          <a:xfrm>
            <a:off x="777240" y="2983230"/>
            <a:ext cx="273177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TOTAL USERS</a:t>
            </a:r>
            <a:endParaRPr lang="en-US" dirty="0"/>
          </a:p>
        </p:txBody>
      </p:sp>
      <p:sp>
        <p:nvSpPr>
          <p:cNvPr id="12" name="Object 11"/>
          <p:cNvSpPr txBox="1"/>
          <p:nvPr/>
        </p:nvSpPr>
        <p:spPr>
          <a:xfrm>
            <a:off x="4777740" y="1634490"/>
            <a:ext cx="273177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u="sng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  <a:hlinkClick r:id="rId9"/>
              </a:rPr>
              <a:t>craigslist.com</a:t>
            </a:r>
            <a:endParaRPr lang="en-US" dirty="0"/>
          </a:p>
        </p:txBody>
      </p:sp>
      <p:sp>
        <p:nvSpPr>
          <p:cNvPr id="13" name="Object 12"/>
          <p:cNvSpPr txBox="1"/>
          <p:nvPr/>
        </p:nvSpPr>
        <p:spPr>
          <a:xfrm>
            <a:off x="4777740" y="2034540"/>
            <a:ext cx="273177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
</a:t>
            </a:r>
            <a:endParaRPr 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4777740" y="2434590"/>
            <a:ext cx="2731770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6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17,000</a:t>
            </a:r>
            <a:endParaRPr lang="en-US" dirty="0"/>
          </a:p>
        </p:txBody>
      </p:sp>
      <p:sp>
        <p:nvSpPr>
          <p:cNvPr id="15" name="Object 14"/>
          <p:cNvSpPr txBox="1"/>
          <p:nvPr/>
        </p:nvSpPr>
        <p:spPr>
          <a:xfrm>
            <a:off x="4777740" y="2983230"/>
            <a:ext cx="2731770" cy="7372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TEMPORARY HOUSING LISTINGS
(</a:t>
            </a:r>
            <a:r>
              <a:rPr lang="en-US" sz="12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In SF &amp; and NYC from 7/09 to 7/16)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571500"/>
            <a:ext cx="3291840" cy="80581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2286000"/>
            <a:ext cx="2857500" cy="14287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0" y="2286000"/>
            <a:ext cx="2857500" cy="14287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0" y="2286000"/>
            <a:ext cx="2857500" cy="14287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00500"/>
            <a:ext cx="9144000" cy="1714500"/>
          </a:xfrm>
          <a:prstGeom prst="rect">
            <a:avLst/>
          </a:prstGeom>
        </p:spPr>
      </p:pic>
      <p:sp>
        <p:nvSpPr>
          <p:cNvPr id="8" name="Object 7"/>
          <p:cNvSpPr txBox="1"/>
          <p:nvPr/>
        </p:nvSpPr>
        <p:spPr>
          <a:xfrm>
            <a:off x="1314450" y="777240"/>
            <a:ext cx="2057400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2600" b="1" dirty="0">
                <a:solidFill>
                  <a:srgbClr val="4F4F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Market Size</a:t>
            </a:r>
            <a:endParaRPr lang="en-US" dirty="0"/>
          </a:p>
        </p:txBody>
      </p:sp>
      <p:sp>
        <p:nvSpPr>
          <p:cNvPr id="9" name="Object 8"/>
          <p:cNvSpPr txBox="1"/>
          <p:nvPr/>
        </p:nvSpPr>
        <p:spPr>
          <a:xfrm>
            <a:off x="491490" y="2491740"/>
            <a:ext cx="2446020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6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$2+ Billion:</a:t>
            </a:r>
            <a:endParaRPr lang="en-US" dirty="0"/>
          </a:p>
        </p:txBody>
      </p:sp>
      <p:sp>
        <p:nvSpPr>
          <p:cNvPr id="10" name="Object 9"/>
          <p:cNvSpPr txBox="1"/>
          <p:nvPr/>
        </p:nvSpPr>
        <p:spPr>
          <a:xfrm>
            <a:off x="491490" y="3040380"/>
            <a:ext cx="244602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from trips booked (worldwide)</a:t>
            </a:r>
            <a:endParaRPr lang="en-US" dirty="0"/>
          </a:p>
        </p:txBody>
      </p:sp>
      <p:sp>
        <p:nvSpPr>
          <p:cNvPr id="11" name="Object 10"/>
          <p:cNvSpPr txBox="1"/>
          <p:nvPr/>
        </p:nvSpPr>
        <p:spPr>
          <a:xfrm>
            <a:off x="3348990" y="2491740"/>
            <a:ext cx="2446020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6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$560+ Million:</a:t>
            </a:r>
            <a:endParaRPr lang="en-US" dirty="0"/>
          </a:p>
        </p:txBody>
      </p:sp>
      <p:sp>
        <p:nvSpPr>
          <p:cNvPr id="12" name="Object 11"/>
          <p:cNvSpPr txBox="1"/>
          <p:nvPr/>
        </p:nvSpPr>
        <p:spPr>
          <a:xfrm>
            <a:off x="3348990" y="3040380"/>
            <a:ext cx="244602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budget &amp; online</a:t>
            </a:r>
            <a:endParaRPr lang="en-US" dirty="0"/>
          </a:p>
        </p:txBody>
      </p:sp>
      <p:sp>
        <p:nvSpPr>
          <p:cNvPr id="13" name="Object 12"/>
          <p:cNvSpPr txBox="1"/>
          <p:nvPr/>
        </p:nvSpPr>
        <p:spPr>
          <a:xfrm>
            <a:off x="6206490" y="2491740"/>
            <a:ext cx="2446020" cy="394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2600" b="1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$84 Million:</a:t>
            </a:r>
            <a:endParaRPr lang="en-US" dirty="0"/>
          </a:p>
        </p:txBody>
      </p:sp>
      <p:sp>
        <p:nvSpPr>
          <p:cNvPr id="14" name="Object 13"/>
          <p:cNvSpPr txBox="1"/>
          <p:nvPr/>
        </p:nvSpPr>
        <p:spPr>
          <a:xfrm>
            <a:off x="6206490" y="3040380"/>
            <a:ext cx="2446020" cy="2457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buNone/>
            </a:pPr>
            <a:r>
              <a:rPr lang="en-US" sz="16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15% share of market.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58" y="2108746"/>
            <a:ext cx="2000250" cy="1143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1491257" y="2314486"/>
            <a:ext cx="2314623" cy="6286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4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Product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9144000" cy="3429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857250"/>
            <a:ext cx="1920240" cy="657225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491490" y="1062990"/>
            <a:ext cx="1508760" cy="2914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9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Search by city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9144000" cy="3429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857250"/>
            <a:ext cx="1920240" cy="702945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491490" y="1062990"/>
            <a:ext cx="1508760" cy="2914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900" dirty="0">
                <a:solidFill>
                  <a:srgbClr val="FFFFF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Review listings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9144000" cy="3429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857250"/>
            <a:ext cx="1169700" cy="702945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491490" y="1062990"/>
            <a:ext cx="963960" cy="2914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en-US" sz="1900" dirty="0">
                <a:solidFill>
                  <a:srgbClr val="4F4F4F"/>
                </a:solidFill>
                <a:latin typeface="brandon-grotesque" pitchFamily="34" charset="0"/>
                <a:ea typeface="brandon-grotesque" pitchFamily="34" charset="-122"/>
                <a:cs typeface="brandon-grotesque" pitchFamily="34" charset="-120"/>
              </a:rPr>
              <a:t>Book it!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432</Words>
  <Application>Microsoft Office PowerPoint</Application>
  <PresentationFormat>On-screen Show (16:10)</PresentationFormat>
  <Paragraphs>108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brandon-grotesque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J.R. McNair</cp:lastModifiedBy>
  <cp:revision>2</cp:revision>
  <dcterms:created xsi:type="dcterms:W3CDTF">2022-05-29T20:18:32Z</dcterms:created>
  <dcterms:modified xsi:type="dcterms:W3CDTF">2022-06-05T20:57:19Z</dcterms:modified>
</cp:coreProperties>
</file>